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2"/>
  </p:notesMasterIdLst>
  <p:handoutMasterIdLst>
    <p:handoutMasterId r:id="rId33"/>
  </p:handoutMasterIdLst>
  <p:sldIdLst>
    <p:sldId id="298" r:id="rId5"/>
    <p:sldId id="301" r:id="rId6"/>
    <p:sldId id="300" r:id="rId7"/>
    <p:sldId id="302" r:id="rId8"/>
    <p:sldId id="303" r:id="rId9"/>
    <p:sldId id="305" r:id="rId10"/>
    <p:sldId id="306" r:id="rId11"/>
    <p:sldId id="307" r:id="rId12"/>
    <p:sldId id="312" r:id="rId13"/>
    <p:sldId id="315" r:id="rId14"/>
    <p:sldId id="309" r:id="rId15"/>
    <p:sldId id="316" r:id="rId16"/>
    <p:sldId id="320" r:id="rId17"/>
    <p:sldId id="321" r:id="rId18"/>
    <p:sldId id="317" r:id="rId19"/>
    <p:sldId id="318" r:id="rId20"/>
    <p:sldId id="319" r:id="rId21"/>
    <p:sldId id="314" r:id="rId22"/>
    <p:sldId id="308" r:id="rId23"/>
    <p:sldId id="313" r:id="rId24"/>
    <p:sldId id="262" r:id="rId25"/>
    <p:sldId id="263" r:id="rId26"/>
    <p:sldId id="258" r:id="rId27"/>
    <p:sldId id="259" r:id="rId28"/>
    <p:sldId id="264" r:id="rId29"/>
    <p:sldId id="261" r:id="rId30"/>
    <p:sldId id="257" r:id="rId31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26" autoAdjust="0"/>
    <p:restoredTop sz="94619" autoAdjust="0"/>
  </p:normalViewPr>
  <p:slideViewPr>
    <p:cSldViewPr snapToGrid="0">
      <p:cViewPr varScale="1">
        <p:scale>
          <a:sx n="120" d="100"/>
          <a:sy n="120" d="100"/>
        </p:scale>
        <p:origin x="19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F72E5F1D-01CC-4BB1-A9A5-133896035B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6B8AD8B-6D2B-49D1-85AF-38CC6C9F6E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3FB249-2D76-420A-805D-DD668B2B1558}" type="datetime1">
              <a:rPr lang="zh-TW" altLang="en-US" smtClean="0"/>
              <a:t>2022/6/9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C071C0-5D56-4B9A-B16E-7B395A97E6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2BA4EAA-86C6-47D9-9DFE-2AB498F570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002037-B4DD-4E9E-BA88-457AB8DF5C9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57245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1B031AF-D0BD-462A-B92C-E55F13D4825D}" type="datetime1">
              <a:rPr lang="zh-TW" altLang="en-US" smtClean="0"/>
              <a:t>2022/6/9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7475197-EF76-48B8-96B8-921BFA77342C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220481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7475197-EF76-48B8-96B8-921BFA77342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93632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26624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50112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38233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277223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7475197-EF76-48B8-96B8-921BFA77342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64653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https://www.realdigital.org/doc/fb6974fbe87554b433bc0c6df2f14d69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862790-6875-4EB4-BC09-232CC0BD05C2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7247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DBE943-27BC-4FE5-A4FF-511C0A9090A8}" type="datetime1">
              <a:rPr lang="zh-TW" altLang="en-US" noProof="0" smtClean="0"/>
              <a:t>2022/6/9</a:t>
            </a:fld>
            <a:endParaRPr lang="zh-TW" altLang="en-US" noProof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7B157C-77E3-4C52-89BA-7997F0B3FB48}" type="datetime1">
              <a:rPr lang="zh-TW" altLang="en-US" noProof="0" smtClean="0"/>
              <a:t>2022/6/9</a:t>
            </a:fld>
            <a:endParaRPr lang="zh-TW" altLang="en-US" noProof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8070EE-F265-4760-9DD0-93C8219B54D5}" type="datetime1">
              <a:rPr lang="zh-TW" altLang="en-US" noProof="0" smtClean="0"/>
              <a:t>2022/6/9</a:t>
            </a:fld>
            <a:endParaRPr lang="zh-TW" altLang="en-US" noProof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38F83D-5DBC-41E8-BECF-2C049CE8CEBD}" type="datetime1">
              <a:rPr lang="zh-TW" altLang="en-US" noProof="0" smtClean="0"/>
              <a:t>2022/6/9</a:t>
            </a:fld>
            <a:endParaRPr lang="zh-TW" altLang="en-US" noProof="0"/>
          </a:p>
        </p:txBody>
      </p:sp>
      <p:sp>
        <p:nvSpPr>
          <p:cNvPr id="9" name="頁尾版面配置區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10" name="投影片編號預留位置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AF9BC0-05DB-45CC-9301-4EA467892120}" type="datetime1">
              <a:rPr lang="zh-TW" altLang="en-US" noProof="0" smtClean="0"/>
              <a:t>2022/6/9</a:t>
            </a:fld>
            <a:endParaRPr lang="zh-TW" altLang="en-US" noProof="0"/>
          </a:p>
        </p:txBody>
      </p:sp>
      <p:sp>
        <p:nvSpPr>
          <p:cNvPr id="11" name="頁尾版面配置區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12" name="投影片編號預留位置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6" name="日期版面配置區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763FCA-FE97-47CD-A3DB-38D6A39DFB1D}" type="datetime1">
              <a:rPr lang="zh-TW" altLang="en-US" noProof="0" smtClean="0"/>
              <a:t>2022/6/9</a:t>
            </a:fld>
            <a:endParaRPr lang="zh-TW" altLang="en-US" noProof="0"/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8" name="投影片編號預留位置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CFB700-E186-4D14-B573-51BA5B10F1BD}" type="datetime1">
              <a:rPr lang="zh-TW" altLang="en-US" noProof="0" smtClean="0"/>
              <a:t>2022/6/9</a:t>
            </a:fld>
            <a:endParaRPr lang="zh-TW" altLang="en-US" noProof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0574F2A0-C2A4-430F-9A5F-AEC0654CE05C}" type="datetime1">
              <a:rPr lang="zh-TW" altLang="en-US" noProof="0" smtClean="0"/>
              <a:t>2022/6/9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C53A3C93-D5D8-4810-8FBF-EDB9797C551D}" type="datetime1">
              <a:rPr lang="zh-TW" altLang="en-US" noProof="0" smtClean="0"/>
              <a:t>2022/6/9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468DEE5-19E4-4A7F-A1FA-24F834FDAA14}" type="datetime1">
              <a:rPr lang="zh-TW" altLang="en-US" noProof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2022/6/9</a:t>
            </a:fld>
            <a:endParaRPr lang="zh-TW" alt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10" name="直線接點​​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.vsd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4" name="圖片 3" descr="一支鉛筆放在一張紙上的特寫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rtlCol="0" anchor="b">
            <a:normAutofit/>
          </a:bodyPr>
          <a:lstStyle/>
          <a:p>
            <a:pPr rtl="0"/>
            <a:r>
              <a:rPr lang="zh-TW" altLang="en-US" sz="4000" dirty="0">
                <a:solidFill>
                  <a:schemeClr val="tx1"/>
                </a:solidFill>
              </a:rPr>
              <a:t>俄羅斯方塊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/>
          </a:bodyPr>
          <a:lstStyle/>
          <a:p>
            <a:pPr rtl="0">
              <a:lnSpc>
                <a:spcPct val="100000"/>
              </a:lnSpc>
            </a:pPr>
            <a:r>
              <a:rPr lang="en-US" altLang="zh-TW" sz="1600">
                <a:latin typeface="Microsoft JhengHei UI" panose="020B0604030504040204" pitchFamily="34" charset="-120"/>
              </a:rPr>
              <a:t>Dolor Sit Amet</a:t>
            </a:r>
            <a:endParaRPr lang="zh-TW" altLang="en-US" sz="1600">
              <a:latin typeface="Microsoft JhengHei UI" panose="020B0604030504040204" pitchFamily="34" charset="-120"/>
            </a:endParaRPr>
          </a:p>
        </p:txBody>
      </p:sp>
      <p:cxnSp>
        <p:nvCxnSpPr>
          <p:cNvPr id="37" name="直線接點​​(S)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985819-15A8-4E03-98C4-656057B8D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6/10</a:t>
            </a:r>
            <a:r>
              <a:rPr lang="zh-TW" altLang="en-US" dirty="0"/>
              <a:t>報告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84ABBB-679E-4855-AAF3-D431E8660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5231" y="2116152"/>
            <a:ext cx="10058400" cy="376089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TW" altLang="en-US" sz="2400" dirty="0"/>
              <a:t>軟體：俄羅斯方塊整體環境及規則</a:t>
            </a:r>
            <a:endParaRPr lang="en-US" altLang="zh-TW" sz="24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400" dirty="0"/>
              <a:t>硬體：由按鈕俄羅斯方塊移動</a:t>
            </a:r>
            <a:endParaRPr lang="en-US" altLang="zh-TW" sz="24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400" dirty="0"/>
              <a:t>使用一個中斷，不同按鈕傳送不一樣的值</a:t>
            </a:r>
            <a:endParaRPr lang="en-US" altLang="zh-TW" sz="24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400" dirty="0"/>
              <a:t>透過中斷在第一時間傳送出指令改變輸出</a:t>
            </a:r>
            <a:endParaRPr lang="en-US" altLang="zh-TW" sz="2400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sz="2400" dirty="0"/>
              <a:t>俄羅斯方塊可以</a:t>
            </a:r>
            <a:r>
              <a:rPr lang="zh-TW" altLang="en-US" sz="2400"/>
              <a:t>使用鍵盤進行遊戲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54482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33F993C-F6EC-9EB4-DA16-EEC14826F74A}"/>
              </a:ext>
            </a:extLst>
          </p:cNvPr>
          <p:cNvSpPr/>
          <p:nvPr/>
        </p:nvSpPr>
        <p:spPr>
          <a:xfrm>
            <a:off x="2765962" y="1125718"/>
            <a:ext cx="2548464" cy="39679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51DD0DF-6DC8-5906-02DF-25F0ABA88A15}"/>
              </a:ext>
            </a:extLst>
          </p:cNvPr>
          <p:cNvSpPr/>
          <p:nvPr/>
        </p:nvSpPr>
        <p:spPr>
          <a:xfrm>
            <a:off x="968071" y="1125718"/>
            <a:ext cx="994377" cy="39679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613C787-D800-BFEC-29C1-40A497EACEAF}"/>
              </a:ext>
            </a:extLst>
          </p:cNvPr>
          <p:cNvSpPr txBox="1"/>
          <p:nvPr/>
        </p:nvSpPr>
        <p:spPr>
          <a:xfrm>
            <a:off x="1251098" y="756385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PL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00F2B06-8190-2AC5-AA52-E461E505319C}"/>
              </a:ext>
            </a:extLst>
          </p:cNvPr>
          <p:cNvSpPr txBox="1"/>
          <p:nvPr/>
        </p:nvSpPr>
        <p:spPr>
          <a:xfrm>
            <a:off x="4140213" y="756385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PS</a:t>
            </a:r>
            <a:endParaRPr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77DDC846-FF79-0D1E-F7DC-5597585DE1CB}"/>
              </a:ext>
            </a:extLst>
          </p:cNvPr>
          <p:cNvSpPr txBox="1"/>
          <p:nvPr/>
        </p:nvSpPr>
        <p:spPr>
          <a:xfrm>
            <a:off x="3" y="2174343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Btn_1</a:t>
            </a:r>
            <a:endParaRPr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8604C09-7B9D-6CA3-FB5E-F2E4D6540902}"/>
              </a:ext>
            </a:extLst>
          </p:cNvPr>
          <p:cNvSpPr txBox="1"/>
          <p:nvPr/>
        </p:nvSpPr>
        <p:spPr>
          <a:xfrm>
            <a:off x="2" y="2642029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Btn_2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B17D97B-D89D-31A7-8D7F-25F1377D994E}"/>
              </a:ext>
            </a:extLst>
          </p:cNvPr>
          <p:cNvSpPr txBox="1"/>
          <p:nvPr/>
        </p:nvSpPr>
        <p:spPr>
          <a:xfrm>
            <a:off x="1" y="3109715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Btn_4</a:t>
            </a:r>
            <a:endParaRPr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09CA09F-3437-2EB0-3E19-FDFCCB7A20B0}"/>
              </a:ext>
            </a:extLst>
          </p:cNvPr>
          <p:cNvSpPr txBox="1"/>
          <p:nvPr/>
        </p:nvSpPr>
        <p:spPr>
          <a:xfrm>
            <a:off x="0" y="3606064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Btn_8</a:t>
            </a:r>
            <a:endParaRPr lang="zh-TW" altLang="en-US" dirty="0"/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0C84DB5F-AF4B-81A1-EB86-C018399BD86E}"/>
              </a:ext>
            </a:extLst>
          </p:cNvPr>
          <p:cNvCxnSpPr/>
          <p:nvPr/>
        </p:nvCxnSpPr>
        <p:spPr>
          <a:xfrm>
            <a:off x="968073" y="2999258"/>
            <a:ext cx="35904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FBD4ECB6-2397-7B4D-DAF0-D1F521BE8E39}"/>
              </a:ext>
            </a:extLst>
          </p:cNvPr>
          <p:cNvCxnSpPr/>
          <p:nvPr/>
        </p:nvCxnSpPr>
        <p:spPr>
          <a:xfrm>
            <a:off x="968073" y="3194193"/>
            <a:ext cx="35904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FB97DDF0-2A92-943A-3F5C-39C1E98455D4}"/>
              </a:ext>
            </a:extLst>
          </p:cNvPr>
          <p:cNvSpPr/>
          <p:nvPr/>
        </p:nvSpPr>
        <p:spPr>
          <a:xfrm>
            <a:off x="3086054" y="3529621"/>
            <a:ext cx="1921079" cy="98699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Uart1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interface</a:t>
            </a:r>
          </a:p>
          <a:p>
            <a:pPr algn="ctr"/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controller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F448370-6422-2760-936E-8FB4AADD9CE5}"/>
              </a:ext>
            </a:extLst>
          </p:cNvPr>
          <p:cNvSpPr/>
          <p:nvPr/>
        </p:nvSpPr>
        <p:spPr>
          <a:xfrm>
            <a:off x="5313844" y="1123210"/>
            <a:ext cx="790542" cy="3967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9DE799C4-5199-CD6E-0B7B-6150086C5A42}"/>
              </a:ext>
            </a:extLst>
          </p:cNvPr>
          <p:cNvSpPr txBox="1"/>
          <p:nvPr/>
        </p:nvSpPr>
        <p:spPr>
          <a:xfrm>
            <a:off x="5479545" y="2163693"/>
            <a:ext cx="461665" cy="16953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TW" dirty="0"/>
              <a:t>MIO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interfaces</a:t>
            </a:r>
            <a:endParaRPr lang="zh-TW" altLang="en-US" dirty="0"/>
          </a:p>
        </p:txBody>
      </p:sp>
      <p:sp>
        <p:nvSpPr>
          <p:cNvPr id="35" name="矩形: 圓角 34">
            <a:extLst>
              <a:ext uri="{FF2B5EF4-FFF2-40B4-BE49-F238E27FC236}">
                <a16:creationId xmlns:a16="http://schemas.microsoft.com/office/drawing/2014/main" id="{C0C436C5-0A96-78E8-318A-69BA8D4CC5CC}"/>
              </a:ext>
            </a:extLst>
          </p:cNvPr>
          <p:cNvSpPr/>
          <p:nvPr/>
        </p:nvSpPr>
        <p:spPr>
          <a:xfrm>
            <a:off x="6411415" y="2568438"/>
            <a:ext cx="1264830" cy="9611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USB uart connector</a:t>
            </a:r>
            <a:endParaRPr lang="zh-TW" altLang="en-US" dirty="0"/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1A344125-56D4-4D08-1A0F-E66140917817}"/>
              </a:ext>
            </a:extLst>
          </p:cNvPr>
          <p:cNvCxnSpPr/>
          <p:nvPr/>
        </p:nvCxnSpPr>
        <p:spPr>
          <a:xfrm>
            <a:off x="6112786" y="3077570"/>
            <a:ext cx="2986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>
            <a:extLst>
              <a:ext uri="{FF2B5EF4-FFF2-40B4-BE49-F238E27FC236}">
                <a16:creationId xmlns:a16="http://schemas.microsoft.com/office/drawing/2014/main" id="{CBA77ADB-6A0C-5972-2423-BF30D54EFD5D}"/>
              </a:ext>
            </a:extLst>
          </p:cNvPr>
          <p:cNvSpPr/>
          <p:nvPr/>
        </p:nvSpPr>
        <p:spPr>
          <a:xfrm>
            <a:off x="1975420" y="1125718"/>
            <a:ext cx="790542" cy="3967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D3417DAC-4C57-C73B-D4C7-3C02E724C1CC}"/>
              </a:ext>
            </a:extLst>
          </p:cNvPr>
          <p:cNvSpPr txBox="1"/>
          <p:nvPr/>
        </p:nvSpPr>
        <p:spPr>
          <a:xfrm>
            <a:off x="2139858" y="2283206"/>
            <a:ext cx="461665" cy="182197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TW" dirty="0"/>
              <a:t>EMIO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interfaces</a:t>
            </a:r>
            <a:endParaRPr lang="zh-TW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5C0B014-B2DF-EC18-B0AF-32755B2F5995}"/>
              </a:ext>
            </a:extLst>
          </p:cNvPr>
          <p:cNvSpPr/>
          <p:nvPr/>
        </p:nvSpPr>
        <p:spPr>
          <a:xfrm>
            <a:off x="2891849" y="1545989"/>
            <a:ext cx="1616337" cy="986994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Interrupt controller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3" name="接點: 肘形 22">
            <a:extLst>
              <a:ext uri="{FF2B5EF4-FFF2-40B4-BE49-F238E27FC236}">
                <a16:creationId xmlns:a16="http://schemas.microsoft.com/office/drawing/2014/main" id="{726A19F0-555B-47C1-84C2-13A12DFF6822}"/>
              </a:ext>
            </a:extLst>
          </p:cNvPr>
          <p:cNvCxnSpPr>
            <a:stCxn id="21" idx="3"/>
            <a:endCxn id="24" idx="1"/>
          </p:cNvCxnSpPr>
          <p:nvPr/>
        </p:nvCxnSpPr>
        <p:spPr>
          <a:xfrm flipH="1">
            <a:off x="3086054" y="2039486"/>
            <a:ext cx="1422132" cy="1983632"/>
          </a:xfrm>
          <a:prstGeom prst="bentConnector5">
            <a:avLst>
              <a:gd name="adj1" fmla="val -16074"/>
              <a:gd name="adj2" fmla="val 50000"/>
              <a:gd name="adj3" fmla="val 11607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83A91F4C-0028-4DAD-92F0-727451935B98}"/>
              </a:ext>
            </a:extLst>
          </p:cNvPr>
          <p:cNvSpPr/>
          <p:nvPr/>
        </p:nvSpPr>
        <p:spPr>
          <a:xfrm>
            <a:off x="8609245" y="1123209"/>
            <a:ext cx="3327963" cy="39679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489860D9-1F99-4E10-BBEA-595F6F2CA988}"/>
              </a:ext>
            </a:extLst>
          </p:cNvPr>
          <p:cNvSpPr txBox="1"/>
          <p:nvPr/>
        </p:nvSpPr>
        <p:spPr>
          <a:xfrm>
            <a:off x="9052545" y="735161"/>
            <a:ext cx="2477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PC application software</a:t>
            </a:r>
            <a:endParaRPr lang="zh-TW" altLang="en-US" dirty="0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E151EEDC-3DA4-4A3C-9C14-7495A903228C}"/>
              </a:ext>
            </a:extLst>
          </p:cNvPr>
          <p:cNvSpPr/>
          <p:nvPr/>
        </p:nvSpPr>
        <p:spPr>
          <a:xfrm>
            <a:off x="8705874" y="1545989"/>
            <a:ext cx="1921079" cy="98699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serial port controller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61" name="直線接點 60">
            <a:extLst>
              <a:ext uri="{FF2B5EF4-FFF2-40B4-BE49-F238E27FC236}">
                <a16:creationId xmlns:a16="http://schemas.microsoft.com/office/drawing/2014/main" id="{E466F054-60DD-4706-BBDC-2065FEFEFA38}"/>
              </a:ext>
            </a:extLst>
          </p:cNvPr>
          <p:cNvCxnSpPr>
            <a:cxnSpLocks/>
          </p:cNvCxnSpPr>
          <p:nvPr/>
        </p:nvCxnSpPr>
        <p:spPr>
          <a:xfrm>
            <a:off x="7679534" y="3074969"/>
            <a:ext cx="83470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矩形 62">
            <a:extLst>
              <a:ext uri="{FF2B5EF4-FFF2-40B4-BE49-F238E27FC236}">
                <a16:creationId xmlns:a16="http://schemas.microsoft.com/office/drawing/2014/main" id="{594537D7-8B04-43AE-ADAA-226504442678}"/>
              </a:ext>
            </a:extLst>
          </p:cNvPr>
          <p:cNvSpPr/>
          <p:nvPr/>
        </p:nvSpPr>
        <p:spPr>
          <a:xfrm>
            <a:off x="7814846" y="1123210"/>
            <a:ext cx="790542" cy="3967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id="{A755605D-F733-4155-89C2-8B467AB315BB}"/>
              </a:ext>
            </a:extLst>
          </p:cNvPr>
          <p:cNvSpPr txBox="1"/>
          <p:nvPr/>
        </p:nvSpPr>
        <p:spPr>
          <a:xfrm>
            <a:off x="7979284" y="1853873"/>
            <a:ext cx="461665" cy="257378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Serial port</a:t>
            </a:r>
            <a:r>
              <a:rPr lang="en-US" altLang="zh-TW" dirty="0"/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interfaces</a:t>
            </a:r>
            <a:endParaRPr lang="zh-TW" altLang="en-US" dirty="0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E6519501-B69A-4889-88F0-F4FD97C24FC3}"/>
              </a:ext>
            </a:extLst>
          </p:cNvPr>
          <p:cNvSpPr/>
          <p:nvPr/>
        </p:nvSpPr>
        <p:spPr>
          <a:xfrm>
            <a:off x="11157708" y="1122873"/>
            <a:ext cx="790542" cy="3967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6" name="文字方塊 65">
            <a:extLst>
              <a:ext uri="{FF2B5EF4-FFF2-40B4-BE49-F238E27FC236}">
                <a16:creationId xmlns:a16="http://schemas.microsoft.com/office/drawing/2014/main" id="{220D6544-50B0-4F3C-BBDA-6F121556477D}"/>
              </a:ext>
            </a:extLst>
          </p:cNvPr>
          <p:cNvSpPr txBox="1"/>
          <p:nvPr/>
        </p:nvSpPr>
        <p:spPr>
          <a:xfrm>
            <a:off x="11322146" y="2045232"/>
            <a:ext cx="461665" cy="21395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TW" dirty="0"/>
              <a:t>windows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interfaces</a:t>
            </a:r>
            <a:endParaRPr lang="zh-TW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5A34C86A-9111-4EBC-97CD-D815AE8D661F}"/>
              </a:ext>
            </a:extLst>
          </p:cNvPr>
          <p:cNvSpPr/>
          <p:nvPr/>
        </p:nvSpPr>
        <p:spPr>
          <a:xfrm>
            <a:off x="9114111" y="3532267"/>
            <a:ext cx="1921079" cy="986994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Tetris main program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78" name="接點: 肘形 77">
            <a:extLst>
              <a:ext uri="{FF2B5EF4-FFF2-40B4-BE49-F238E27FC236}">
                <a16:creationId xmlns:a16="http://schemas.microsoft.com/office/drawing/2014/main" id="{0CC36F23-6E1F-42C5-AC2C-499D80140C34}"/>
              </a:ext>
            </a:extLst>
          </p:cNvPr>
          <p:cNvCxnSpPr>
            <a:cxnSpLocks/>
            <a:endCxn id="67" idx="1"/>
          </p:cNvCxnSpPr>
          <p:nvPr/>
        </p:nvCxnSpPr>
        <p:spPr>
          <a:xfrm rot="5400000">
            <a:off x="8959612" y="2193985"/>
            <a:ext cx="1986278" cy="1677280"/>
          </a:xfrm>
          <a:prstGeom prst="bentConnector4">
            <a:avLst>
              <a:gd name="adj1" fmla="val 37577"/>
              <a:gd name="adj2" fmla="val 11362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直線接點 80">
            <a:extLst>
              <a:ext uri="{FF2B5EF4-FFF2-40B4-BE49-F238E27FC236}">
                <a16:creationId xmlns:a16="http://schemas.microsoft.com/office/drawing/2014/main" id="{4F23A856-BE44-4E38-8F58-2C98207247E9}"/>
              </a:ext>
            </a:extLst>
          </p:cNvPr>
          <p:cNvCxnSpPr/>
          <p:nvPr/>
        </p:nvCxnSpPr>
        <p:spPr>
          <a:xfrm flipH="1">
            <a:off x="10626953" y="2039486"/>
            <a:ext cx="16443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705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316E46-0A09-44E9-B636-DC3E5CF78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822EC4-7F68-4B89-8B26-9CDB1307D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6E9D4CC1-13C5-4314-9FB5-BAD7ACC21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03" y="486905"/>
            <a:ext cx="11689587" cy="550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996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2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4080E569-DF12-4942-9B96-A82BE739D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003" y="486905"/>
            <a:ext cx="11689587" cy="5500427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DCAA0ADD-98BF-4ED4-8C59-CE248554104F}"/>
              </a:ext>
            </a:extLst>
          </p:cNvPr>
          <p:cNvSpPr/>
          <p:nvPr/>
        </p:nvSpPr>
        <p:spPr>
          <a:xfrm>
            <a:off x="1264902" y="3623186"/>
            <a:ext cx="3545637" cy="227668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DECBF67-686D-4028-8930-76FBF93F1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032" y="1721459"/>
            <a:ext cx="6518988" cy="4089704"/>
          </a:xfrm>
          <a:prstGeom prst="rect">
            <a:avLst/>
          </a:prstGeom>
        </p:spPr>
      </p:pic>
      <p:cxnSp>
        <p:nvCxnSpPr>
          <p:cNvPr id="9" name="接點: 肘形 8">
            <a:extLst>
              <a:ext uri="{FF2B5EF4-FFF2-40B4-BE49-F238E27FC236}">
                <a16:creationId xmlns:a16="http://schemas.microsoft.com/office/drawing/2014/main" id="{BC609DD9-6FF2-4669-B432-63A4FADFFA75}"/>
              </a:ext>
            </a:extLst>
          </p:cNvPr>
          <p:cNvCxnSpPr/>
          <p:nvPr/>
        </p:nvCxnSpPr>
        <p:spPr>
          <a:xfrm flipV="1">
            <a:off x="4214191" y="2886323"/>
            <a:ext cx="1741336" cy="736863"/>
          </a:xfrm>
          <a:prstGeom prst="bentConnector3">
            <a:avLst>
              <a:gd name="adj1" fmla="val 10731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圖片 11">
            <a:extLst>
              <a:ext uri="{FF2B5EF4-FFF2-40B4-BE49-F238E27FC236}">
                <a16:creationId xmlns:a16="http://schemas.microsoft.com/office/drawing/2014/main" id="{5685FA11-1A0D-445E-A9BE-DFCA3854E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6458" y="2206948"/>
            <a:ext cx="4189554" cy="3113576"/>
          </a:xfrm>
          <a:prstGeom prst="rect">
            <a:avLst/>
          </a:prstGeom>
        </p:spPr>
      </p:pic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95611CA9-240C-47E2-A79E-A65DE840C4CF}"/>
              </a:ext>
            </a:extLst>
          </p:cNvPr>
          <p:cNvSpPr/>
          <p:nvPr/>
        </p:nvSpPr>
        <p:spPr>
          <a:xfrm>
            <a:off x="7276459" y="3502478"/>
            <a:ext cx="4189554" cy="620485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9086C796-BFA1-4CA4-92AC-8B702234D064}"/>
              </a:ext>
            </a:extLst>
          </p:cNvPr>
          <p:cNvCxnSpPr/>
          <p:nvPr/>
        </p:nvCxnSpPr>
        <p:spPr>
          <a:xfrm>
            <a:off x="6662057" y="2886323"/>
            <a:ext cx="614401" cy="8774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6F3A863C-7A27-4452-850C-D47902BE026D}"/>
              </a:ext>
            </a:extLst>
          </p:cNvPr>
          <p:cNvSpPr txBox="1"/>
          <p:nvPr/>
        </p:nvSpPr>
        <p:spPr>
          <a:xfrm>
            <a:off x="312003" y="486905"/>
            <a:ext cx="13911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/>
              <a:t>Master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523047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2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822EC4-7F68-4B89-8B26-9CDB1307D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6E9D4CC1-13C5-4314-9FB5-BAD7ACC21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03" y="486905"/>
            <a:ext cx="11689587" cy="5500427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AD5EB291-E296-4C63-BF12-599CA179E2C3}"/>
              </a:ext>
            </a:extLst>
          </p:cNvPr>
          <p:cNvSpPr txBox="1"/>
          <p:nvPr/>
        </p:nvSpPr>
        <p:spPr>
          <a:xfrm>
            <a:off x="312003" y="486905"/>
            <a:ext cx="11115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/>
              <a:t>Slave</a:t>
            </a:r>
            <a:endParaRPr lang="zh-TW" altLang="en-US" sz="32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430CE7C-245D-4F5B-AB1C-9AAB59D2A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7021" y="2884614"/>
            <a:ext cx="4873529" cy="3621407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56185735-A297-4AC1-B893-903081D7855B}"/>
              </a:ext>
            </a:extLst>
          </p:cNvPr>
          <p:cNvSpPr/>
          <p:nvPr/>
        </p:nvSpPr>
        <p:spPr>
          <a:xfrm>
            <a:off x="5470497" y="3237118"/>
            <a:ext cx="4866199" cy="10883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D422E015-9243-4ADD-AC35-AB4612E819ED}"/>
              </a:ext>
            </a:extLst>
          </p:cNvPr>
          <p:cNvSpPr/>
          <p:nvPr/>
        </p:nvSpPr>
        <p:spPr>
          <a:xfrm>
            <a:off x="5446643" y="6154310"/>
            <a:ext cx="1041621" cy="49119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5790669C-A54F-4371-8773-3B3786C79E3D}"/>
              </a:ext>
            </a:extLst>
          </p:cNvPr>
          <p:cNvSpPr/>
          <p:nvPr/>
        </p:nvSpPr>
        <p:spPr>
          <a:xfrm>
            <a:off x="8006963" y="1288111"/>
            <a:ext cx="3713260" cy="147826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0432F76D-D4C5-4AF6-ABC8-E71362F28410}"/>
              </a:ext>
            </a:extLst>
          </p:cNvPr>
          <p:cNvCxnSpPr/>
          <p:nvPr/>
        </p:nvCxnSpPr>
        <p:spPr>
          <a:xfrm rot="5400000">
            <a:off x="6805845" y="2028052"/>
            <a:ext cx="1336756" cy="1081377"/>
          </a:xfrm>
          <a:prstGeom prst="bentConnector3">
            <a:avLst>
              <a:gd name="adj1" fmla="val 4199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634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316E46-0A09-44E9-B636-DC3E5CF78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822EC4-7F68-4B89-8B26-9CDB1307D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5855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316E46-0A09-44E9-B636-DC3E5CF78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822EC4-7F68-4B89-8B26-9CDB1307D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3642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316E46-0A09-44E9-B636-DC3E5CF78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822EC4-7F68-4B89-8B26-9CDB1307D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9109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68E3FB-2361-4303-AFD2-075FE83C3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AC8114-D714-42DE-8803-A48034E89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6745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分析</a:t>
            </a:r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</a:t>
            </a:r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遊戲規則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276FBDA-2542-46DC-AB1D-805898111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以無盡模式玩遊戲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當方塊觸碰到最上方的</a:t>
            </a:r>
            <a:r>
              <a:rPr lang="en-US" altLang="zh-TW" dirty="0"/>
              <a:t>label</a:t>
            </a:r>
            <a:r>
              <a:rPr lang="zh-TW" altLang="en-US" dirty="0"/>
              <a:t>時判定為失敗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當方塊填滿一列時，即消除該列，可一次消除一列以上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以亂數方式產生下一次產生的方塊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下一個方塊會出現在有上方的</a:t>
            </a:r>
            <a:r>
              <a:rPr lang="en-US" altLang="zh-TW" dirty="0"/>
              <a:t>3</a:t>
            </a:r>
            <a:r>
              <a:rPr lang="zh-TW" altLang="en-US" dirty="0"/>
              <a:t>*</a:t>
            </a:r>
            <a:r>
              <a:rPr lang="en-US" altLang="zh-TW" dirty="0"/>
              <a:t>4 </a:t>
            </a:r>
            <a:r>
              <a:rPr lang="en-US" altLang="zh-TW" dirty="0" err="1"/>
              <a:t>lable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2BD3079-9E52-4429-B2DD-3EAC4CDF43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20" b="14420"/>
          <a:stretch/>
        </p:blipFill>
        <p:spPr>
          <a:xfrm>
            <a:off x="7939020" y="2108201"/>
            <a:ext cx="3275018" cy="414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248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319939A1-5748-C4A7-8D5C-4BD45E6820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0506" y="1380931"/>
            <a:ext cx="12170988" cy="347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6341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33F993C-F6EC-9EB4-DA16-EEC14826F74A}"/>
              </a:ext>
            </a:extLst>
          </p:cNvPr>
          <p:cNvSpPr/>
          <p:nvPr/>
        </p:nvSpPr>
        <p:spPr>
          <a:xfrm>
            <a:off x="5534025" y="1300294"/>
            <a:ext cx="3970702" cy="39679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00F2B06-8190-2AC5-AA52-E461E505319C}"/>
              </a:ext>
            </a:extLst>
          </p:cNvPr>
          <p:cNvSpPr txBox="1"/>
          <p:nvPr/>
        </p:nvSpPr>
        <p:spPr>
          <a:xfrm>
            <a:off x="5977325" y="912246"/>
            <a:ext cx="2477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PC application software</a:t>
            </a:r>
            <a:endParaRPr lang="zh-TW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B97DDF0-2A92-943A-3F5C-39C1E98455D4}"/>
              </a:ext>
            </a:extLst>
          </p:cNvPr>
          <p:cNvSpPr/>
          <p:nvPr/>
        </p:nvSpPr>
        <p:spPr>
          <a:xfrm>
            <a:off x="6594798" y="1585719"/>
            <a:ext cx="1921079" cy="98699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serial port controller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E1042456-DA96-088A-11C1-7A86302740AF}"/>
              </a:ext>
            </a:extLst>
          </p:cNvPr>
          <p:cNvCxnSpPr>
            <a:cxnSpLocks/>
          </p:cNvCxnSpPr>
          <p:nvPr/>
        </p:nvCxnSpPr>
        <p:spPr>
          <a:xfrm>
            <a:off x="8670023" y="3169638"/>
            <a:ext cx="83470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8CD3AC57-45FE-6471-77AD-923C8A57CE0E}"/>
              </a:ext>
            </a:extLst>
          </p:cNvPr>
          <p:cNvCxnSpPr>
            <a:cxnSpLocks/>
          </p:cNvCxnSpPr>
          <p:nvPr/>
        </p:nvCxnSpPr>
        <p:spPr>
          <a:xfrm>
            <a:off x="8670023" y="3389740"/>
            <a:ext cx="83470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2F448370-6422-2760-936E-8FB4AADD9CE5}"/>
              </a:ext>
            </a:extLst>
          </p:cNvPr>
          <p:cNvSpPr/>
          <p:nvPr/>
        </p:nvSpPr>
        <p:spPr>
          <a:xfrm>
            <a:off x="8714185" y="1300294"/>
            <a:ext cx="790542" cy="3967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9DE799C4-5199-CD6E-0B7B-6150086C5A42}"/>
              </a:ext>
            </a:extLst>
          </p:cNvPr>
          <p:cNvSpPr txBox="1"/>
          <p:nvPr/>
        </p:nvSpPr>
        <p:spPr>
          <a:xfrm>
            <a:off x="8865800" y="2010304"/>
            <a:ext cx="461665" cy="257378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Serial port</a:t>
            </a:r>
            <a:r>
              <a:rPr lang="en-US" altLang="zh-TW" dirty="0"/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interfaces</a:t>
            </a:r>
            <a:endParaRPr lang="zh-TW" altLang="en-US" dirty="0"/>
          </a:p>
        </p:txBody>
      </p:sp>
      <p:sp>
        <p:nvSpPr>
          <p:cNvPr id="35" name="矩形: 圓角 34">
            <a:extLst>
              <a:ext uri="{FF2B5EF4-FFF2-40B4-BE49-F238E27FC236}">
                <a16:creationId xmlns:a16="http://schemas.microsoft.com/office/drawing/2014/main" id="{C0C436C5-0A96-78E8-318A-69BA8D4CC5CC}"/>
              </a:ext>
            </a:extLst>
          </p:cNvPr>
          <p:cNvSpPr/>
          <p:nvPr/>
        </p:nvSpPr>
        <p:spPr>
          <a:xfrm>
            <a:off x="10339432" y="3169638"/>
            <a:ext cx="1635853" cy="9611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USB uart connector</a:t>
            </a:r>
            <a:endParaRPr lang="zh-TW" altLang="en-US" dirty="0"/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50DFEACC-DAC7-5C63-0978-5F3866F1A69E}"/>
              </a:ext>
            </a:extLst>
          </p:cNvPr>
          <p:cNvCxnSpPr>
            <a:cxnSpLocks/>
          </p:cNvCxnSpPr>
          <p:nvPr/>
        </p:nvCxnSpPr>
        <p:spPr>
          <a:xfrm rot="10800000">
            <a:off x="10040076" y="3405928"/>
            <a:ext cx="2986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1A344125-56D4-4D08-1A0F-E66140917817}"/>
              </a:ext>
            </a:extLst>
          </p:cNvPr>
          <p:cNvCxnSpPr>
            <a:cxnSpLocks/>
          </p:cNvCxnSpPr>
          <p:nvPr/>
        </p:nvCxnSpPr>
        <p:spPr>
          <a:xfrm rot="10800000">
            <a:off x="10040076" y="3887595"/>
            <a:ext cx="2986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>
            <a:extLst>
              <a:ext uri="{FF2B5EF4-FFF2-40B4-BE49-F238E27FC236}">
                <a16:creationId xmlns:a16="http://schemas.microsoft.com/office/drawing/2014/main" id="{CBA77ADB-6A0C-5972-2423-BF30D54EFD5D}"/>
              </a:ext>
            </a:extLst>
          </p:cNvPr>
          <p:cNvSpPr/>
          <p:nvPr/>
        </p:nvSpPr>
        <p:spPr>
          <a:xfrm>
            <a:off x="4733667" y="1300294"/>
            <a:ext cx="790542" cy="3967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D3417DAC-4C57-C73B-D4C7-3C02E724C1CC}"/>
              </a:ext>
            </a:extLst>
          </p:cNvPr>
          <p:cNvSpPr txBox="1"/>
          <p:nvPr/>
        </p:nvSpPr>
        <p:spPr>
          <a:xfrm>
            <a:off x="4898105" y="2227415"/>
            <a:ext cx="461665" cy="21395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TW" dirty="0"/>
              <a:t>windows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interfaces</a:t>
            </a:r>
            <a:endParaRPr lang="zh-TW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5C0B014-B2DF-EC18-B0AF-32755B2F5995}"/>
              </a:ext>
            </a:extLst>
          </p:cNvPr>
          <p:cNvSpPr/>
          <p:nvPr/>
        </p:nvSpPr>
        <p:spPr>
          <a:xfrm>
            <a:off x="5914239" y="3873478"/>
            <a:ext cx="1921079" cy="986994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Tetris main program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C2B5F475-E494-0B5C-68EE-0972B6E74B41}"/>
              </a:ext>
            </a:extLst>
          </p:cNvPr>
          <p:cNvCxnSpPr>
            <a:cxnSpLocks/>
          </p:cNvCxnSpPr>
          <p:nvPr/>
        </p:nvCxnSpPr>
        <p:spPr>
          <a:xfrm flipH="1" flipV="1">
            <a:off x="2331944" y="3282093"/>
            <a:ext cx="569594" cy="9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DCEDFC70-A578-8352-3D40-F14EF478B2AA}"/>
              </a:ext>
            </a:extLst>
          </p:cNvPr>
          <p:cNvSpPr/>
          <p:nvPr/>
        </p:nvSpPr>
        <p:spPr>
          <a:xfrm>
            <a:off x="2901539" y="2572713"/>
            <a:ext cx="1268236" cy="14372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Windows forms</a:t>
            </a:r>
            <a:endParaRPr lang="zh-TW" altLang="en-US" dirty="0"/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6F7CEED4-0FE2-4DF2-9E0E-44237EED42EA}"/>
              </a:ext>
            </a:extLst>
          </p:cNvPr>
          <p:cNvCxnSpPr>
            <a:cxnSpLocks/>
          </p:cNvCxnSpPr>
          <p:nvPr/>
        </p:nvCxnSpPr>
        <p:spPr>
          <a:xfrm flipH="1" flipV="1">
            <a:off x="4157643" y="3321456"/>
            <a:ext cx="569594" cy="9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接點: 肘形 7">
            <a:extLst>
              <a:ext uri="{FF2B5EF4-FFF2-40B4-BE49-F238E27FC236}">
                <a16:creationId xmlns:a16="http://schemas.microsoft.com/office/drawing/2014/main" id="{F439BA23-63D7-4C6F-8226-A3E1E14B8FF2}"/>
              </a:ext>
            </a:extLst>
          </p:cNvPr>
          <p:cNvCxnSpPr>
            <a:stCxn id="24" idx="1"/>
            <a:endCxn id="21" idx="3"/>
          </p:cNvCxnSpPr>
          <p:nvPr/>
        </p:nvCxnSpPr>
        <p:spPr>
          <a:xfrm rot="10800000" flipH="1" flipV="1">
            <a:off x="6594798" y="2079215"/>
            <a:ext cx="1240520" cy="2287759"/>
          </a:xfrm>
          <a:prstGeom prst="bentConnector5">
            <a:avLst>
              <a:gd name="adj1" fmla="val -18428"/>
              <a:gd name="adj2" fmla="val 50000"/>
              <a:gd name="adj3" fmla="val 11842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760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159AEA-A037-4F8D-8D9B-222D36EB2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612" y="0"/>
            <a:ext cx="10058400" cy="1450757"/>
          </a:xfrm>
        </p:spPr>
        <p:txBody>
          <a:bodyPr/>
          <a:lstStyle/>
          <a:p>
            <a:r>
              <a:rPr lang="en-US" altLang="zh-TW" dirty="0"/>
              <a:t>1. </a:t>
            </a:r>
            <a:r>
              <a:rPr lang="zh-TW" altLang="en-US" dirty="0"/>
              <a:t>包</a:t>
            </a:r>
            <a:r>
              <a:rPr lang="en-US" altLang="zh-TW" dirty="0"/>
              <a:t>IP</a:t>
            </a:r>
            <a:r>
              <a:rPr lang="zh-TW" altLang="en-US" dirty="0"/>
              <a:t>，</a:t>
            </a:r>
            <a:r>
              <a:rPr lang="en-US" altLang="zh-TW" dirty="0"/>
              <a:t>IP</a:t>
            </a:r>
            <a:r>
              <a:rPr lang="zh-TW" altLang="en-US" dirty="0"/>
              <a:t>可以透過</a:t>
            </a:r>
            <a:r>
              <a:rPr lang="en-US" altLang="zh-TW" dirty="0"/>
              <a:t>AXI bus</a:t>
            </a:r>
            <a:r>
              <a:rPr lang="zh-TW" altLang="en-US" dirty="0"/>
              <a:t>傳遞資料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B9F41B1-11B8-3478-ED26-C3B4B86C3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88" y="1450757"/>
            <a:ext cx="10772775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939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F1AAD-2452-C903-C8F4-388D77A1B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2. IP</a:t>
            </a:r>
            <a:r>
              <a:rPr lang="zh-TW" altLang="en-US" dirty="0"/>
              <a:t>會產生中斷</a:t>
            </a:r>
            <a:r>
              <a:rPr lang="en-US" altLang="zh-TW" dirty="0"/>
              <a:t>IRQ</a:t>
            </a:r>
            <a:r>
              <a:rPr lang="zh-TW" altLang="en-US" dirty="0"/>
              <a:t>訊號</a:t>
            </a: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9AB86879-5814-7C94-DFB1-C3D8404955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7888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466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B1F11F-3916-698D-0E15-8C416B74F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2.1 IRQ</a:t>
            </a:r>
            <a:r>
              <a:rPr lang="zh-TW" altLang="en-US" dirty="0"/>
              <a:t>的編號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69F8A23-5B7E-22D0-6AC3-0E731BD5D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114" y="3244381"/>
            <a:ext cx="10510686" cy="222750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3FDB1FD3-9860-4EE9-0C32-9636F889D467}"/>
              </a:ext>
            </a:extLst>
          </p:cNvPr>
          <p:cNvSpPr txBox="1"/>
          <p:nvPr/>
        </p:nvSpPr>
        <p:spPr>
          <a:xfrm>
            <a:off x="774589" y="1890706"/>
            <a:ext cx="59272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sz="1800" dirty="0">
                <a:solidFill>
                  <a:srgbClr val="3F7F5F"/>
                </a:solidFill>
                <a:latin typeface="Consolas" panose="020B0609020204030204" pitchFamily="49" charset="0"/>
              </a:rPr>
              <a:t>/* Definitions for Fabric interrupts connected to ps7_scugic_0 */</a:t>
            </a:r>
          </a:p>
          <a:p>
            <a:pPr algn="l"/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XPAR_FABRIC_AXI_GPIO_1_IP2INTC_IRPT_INTR 61U</a:t>
            </a:r>
          </a:p>
        </p:txBody>
      </p:sp>
    </p:spTree>
    <p:extLst>
      <p:ext uri="{BB962C8B-B14F-4D97-AF65-F5344CB8AC3E}">
        <p14:creationId xmlns:p14="http://schemas.microsoft.com/office/powerpoint/2010/main" val="14468561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731B63-7485-8D56-E7F1-FAB3F6DB9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735" y="1106623"/>
            <a:ext cx="5927271" cy="618884"/>
          </a:xfrm>
        </p:spPr>
        <p:txBody>
          <a:bodyPr>
            <a:normAutofit fontScale="90000"/>
          </a:bodyPr>
          <a:lstStyle/>
          <a:p>
            <a:r>
              <a:rPr lang="en-US" altLang="zh-TW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2.2 GIC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的</a:t>
            </a:r>
            <a:r>
              <a:rPr lang="en-US" altLang="zh-TW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mask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暫存器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E93A802-64BE-F34E-7B44-342E980FCE1E}"/>
              </a:ext>
            </a:extLst>
          </p:cNvPr>
          <p:cNvSpPr txBox="1"/>
          <p:nvPr/>
        </p:nvSpPr>
        <p:spPr>
          <a:xfrm>
            <a:off x="387059" y="2396326"/>
            <a:ext cx="707726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400" dirty="0"/>
              <a:t>中斷編號站存器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57F2605-F666-A849-0BA8-389DF5206DBF}"/>
              </a:ext>
            </a:extLst>
          </p:cNvPr>
          <p:cNvSpPr txBox="1"/>
          <p:nvPr/>
        </p:nvSpPr>
        <p:spPr>
          <a:xfrm>
            <a:off x="453342" y="2004119"/>
            <a:ext cx="99969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 </a:t>
            </a:r>
            <a:r>
              <a:rPr lang="en-US" altLang="zh-TW" sz="1800" b="1" dirty="0">
                <a:latin typeface="Consolas" panose="020B0609020204030204" pitchFamily="49" charset="0"/>
              </a:rPr>
              <a:t>XSCUGIC_CPU_PRIOR_OFFSET	0x00000004U </a:t>
            </a:r>
            <a:r>
              <a:rPr lang="en-US" altLang="zh-TW" sz="1800" b="1" dirty="0">
                <a:solidFill>
                  <a:schemeClr val="accent6"/>
                </a:solidFill>
                <a:latin typeface="Consolas" panose="020B0609020204030204" pitchFamily="49" charset="0"/>
              </a:rPr>
              <a:t>/**&lt; Priority Mask Reg */</a:t>
            </a:r>
            <a:endParaRPr lang="zh-TW" altLang="en-US" b="1" dirty="0">
              <a:solidFill>
                <a:schemeClr val="accent6"/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0096C6C4-221A-188B-7774-8DE56E1A0506}"/>
              </a:ext>
            </a:extLst>
          </p:cNvPr>
          <p:cNvSpPr txBox="1"/>
          <p:nvPr/>
        </p:nvSpPr>
        <p:spPr>
          <a:xfrm>
            <a:off x="453343" y="4965009"/>
            <a:ext cx="94059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zh-TW" altLang="en-US" b="1" dirty="0"/>
              <a:t>XSCUGIC_PENDING_SET_OFFSET	0x00000200U </a:t>
            </a:r>
            <a:r>
              <a:rPr lang="zh-TW" altLang="en-US" dirty="0">
                <a:solidFill>
                  <a:schemeClr val="accent6"/>
                </a:solidFill>
              </a:rPr>
              <a:t>/**&lt; Pending Set Register */</a:t>
            </a:r>
          </a:p>
          <a:p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zh-TW" altLang="en-US" dirty="0"/>
              <a:t>  </a:t>
            </a:r>
            <a:r>
              <a:rPr lang="zh-TW" altLang="en-US" b="1" dirty="0"/>
              <a:t>XSCUGIC_PENDING_CLR_OFFSET	0x00000280U </a:t>
            </a:r>
            <a:r>
              <a:rPr lang="zh-TW" altLang="en-US" dirty="0">
                <a:solidFill>
                  <a:schemeClr val="accent6"/>
                </a:solidFill>
              </a:rPr>
              <a:t>/**&lt; Pending Clear</a:t>
            </a:r>
            <a:r>
              <a:rPr lang="en-US" altLang="zh-TW" dirty="0">
                <a:solidFill>
                  <a:schemeClr val="accent6"/>
                </a:solidFill>
              </a:rPr>
              <a:t> Register */</a:t>
            </a:r>
            <a:endParaRPr lang="zh-TW" altLang="en-US" dirty="0">
              <a:solidFill>
                <a:schemeClr val="accent6"/>
              </a:solidFill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706B9DDF-281F-FA75-5033-42E8A9B65349}"/>
              </a:ext>
            </a:extLst>
          </p:cNvPr>
          <p:cNvSpPr txBox="1"/>
          <p:nvPr/>
        </p:nvSpPr>
        <p:spPr>
          <a:xfrm>
            <a:off x="387253" y="4149818"/>
            <a:ext cx="707707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400" dirty="0"/>
              <a:t>pending</a:t>
            </a:r>
            <a:r>
              <a:rPr lang="zh-TW" altLang="en-US" sz="4400" dirty="0"/>
              <a:t>暫存器的</a:t>
            </a:r>
            <a:r>
              <a:rPr lang="en-US" altLang="zh-TW" sz="4400" dirty="0"/>
              <a:t>addresses</a:t>
            </a:r>
            <a:endParaRPr lang="zh-TW" altLang="en-US" sz="44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DE7461-6C32-A948-E036-A50EF154EB90}"/>
              </a:ext>
            </a:extLst>
          </p:cNvPr>
          <p:cNvSpPr txBox="1"/>
          <p:nvPr/>
        </p:nvSpPr>
        <p:spPr>
          <a:xfrm>
            <a:off x="453342" y="3334627"/>
            <a:ext cx="88067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7030A0"/>
                </a:solidFill>
              </a:rPr>
              <a:t>#define </a:t>
            </a:r>
            <a:r>
              <a:rPr lang="zh-TW" altLang="en-US" b="1" dirty="0"/>
              <a:t>XSCUGIC_INT_ACK_OFFSET	0x0000000CU </a:t>
            </a:r>
            <a:r>
              <a:rPr lang="zh-TW" altLang="en-US" dirty="0">
                <a:solidFill>
                  <a:schemeClr val="accent6"/>
                </a:solidFill>
              </a:rPr>
              <a:t>/**&lt; Interrupt ACK Reg */</a:t>
            </a:r>
          </a:p>
        </p:txBody>
      </p:sp>
    </p:spTree>
    <p:extLst>
      <p:ext uri="{BB962C8B-B14F-4D97-AF65-F5344CB8AC3E}">
        <p14:creationId xmlns:p14="http://schemas.microsoft.com/office/powerpoint/2010/main" val="46757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1B3567F-4ACB-2458-6C1D-C06DBF23E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5495"/>
            <a:ext cx="12192000" cy="546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1257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32CA2FA4-12D0-5228-8D6B-8C2F9C375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3817" y="1422919"/>
            <a:ext cx="7884366" cy="4963885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altLang="zh-TW" sz="1800" dirty="0">
                <a:solidFill>
                  <a:srgbClr val="3F7F5F"/>
                </a:solidFill>
                <a:latin typeface="Consolas" panose="020B0609020204030204" pitchFamily="49" charset="0"/>
              </a:rPr>
              <a:t>/* Canonical definitions for peripheral AXI_GPIO_0 */</a:t>
            </a:r>
          </a:p>
          <a:p>
            <a:pPr algn="l"/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XPAR_GPIO_0_BASEADDR 0x41200000</a:t>
            </a:r>
          </a:p>
          <a:p>
            <a:pPr algn="l"/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XPAR_GPIO_0_HIGHADDR 0x4120FFFF</a:t>
            </a:r>
          </a:p>
          <a:p>
            <a:pPr algn="l"/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XPAR_GPIO_0_DEVICE_ID XPAR_AXI_GPIO_0_DEVICE_ID</a:t>
            </a:r>
          </a:p>
          <a:p>
            <a:pPr algn="l"/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XPAR_GPIO_0_INTERRUPT_PRESENT 0</a:t>
            </a:r>
          </a:p>
          <a:p>
            <a:pPr algn="l"/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XPAR_GPIO_0_IS_DUAL 0</a:t>
            </a:r>
          </a:p>
          <a:p>
            <a:pPr algn="l"/>
            <a:endParaRPr lang="zh-TW" altLang="en-US" sz="1800" dirty="0">
              <a:latin typeface="Consolas" panose="020B0609020204030204" pitchFamily="49" charset="0"/>
            </a:endParaRPr>
          </a:p>
          <a:p>
            <a:pPr algn="l"/>
            <a:r>
              <a:rPr lang="en-US" altLang="zh-TW" sz="1800" dirty="0">
                <a:solidFill>
                  <a:srgbClr val="3F7F5F"/>
                </a:solidFill>
                <a:latin typeface="Consolas" panose="020B0609020204030204" pitchFamily="49" charset="0"/>
              </a:rPr>
              <a:t>/* Canonical definitions for peripheral AXI_GPIO_1 */</a:t>
            </a:r>
          </a:p>
          <a:p>
            <a:pPr algn="l"/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XPAR_GPIO_1_BASEADDR 0x41210000</a:t>
            </a:r>
          </a:p>
          <a:p>
            <a:pPr algn="l"/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XPAR_GPIO_1_HIGHADDR 0x4121FFFF</a:t>
            </a:r>
          </a:p>
          <a:p>
            <a:pPr algn="l"/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XPAR_GPIO_1_DEVICE_ID XPAR_AXI_GPIO_1_DEVICE_ID</a:t>
            </a:r>
          </a:p>
          <a:p>
            <a:pPr algn="l"/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XPAR_GPIO_1_INTERRUPT_PRESENT 1</a:t>
            </a:r>
          </a:p>
          <a:p>
            <a:pPr algn="l"/>
            <a:r>
              <a:rPr lang="en-US" altLang="zh-TW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#define</a:t>
            </a:r>
            <a:r>
              <a:rPr lang="en-US" altLang="zh-TW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XPAR_GPIO_1_IS_DUAL 0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E10AABF-175F-6F55-6482-F25B6FA67849}"/>
              </a:ext>
            </a:extLst>
          </p:cNvPr>
          <p:cNvSpPr txBox="1"/>
          <p:nvPr/>
        </p:nvSpPr>
        <p:spPr>
          <a:xfrm>
            <a:off x="2153816" y="566449"/>
            <a:ext cx="899626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4400" dirty="0"/>
              <a:t>2.2IP</a:t>
            </a:r>
            <a:r>
              <a:rPr lang="zh-TW" altLang="en-US" sz="4400" dirty="0"/>
              <a:t>資暫存器的</a:t>
            </a:r>
            <a:r>
              <a:rPr lang="en-US" altLang="zh-TW" sz="4400" dirty="0"/>
              <a:t>addresses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7674530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FAB2DE-7EA8-B719-4558-BCF7307F7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 ISR(interrupt service routine)</a:t>
            </a:r>
            <a:r>
              <a:rPr lang="zh-TW" altLang="en-US" dirty="0"/>
              <a:t>做什麼事情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28796E0-0401-CBF0-4D72-CF3581465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387" y="1702991"/>
            <a:ext cx="7350514" cy="4789884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EE7B0D9A-2F7F-F099-3BDC-746BE59DA855}"/>
              </a:ext>
            </a:extLst>
          </p:cNvPr>
          <p:cNvSpPr txBox="1"/>
          <p:nvPr/>
        </p:nvSpPr>
        <p:spPr>
          <a:xfrm>
            <a:off x="7332822" y="3451602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當按鈕按下觸發中斷</a:t>
            </a:r>
            <a:br>
              <a:rPr lang="en-US" altLang="zh-TW" dirty="0"/>
            </a:br>
            <a:r>
              <a:rPr lang="zh-TW" altLang="en-US" dirty="0"/>
              <a:t>把</a:t>
            </a:r>
            <a:r>
              <a:rPr lang="en-US" altLang="zh-TW" dirty="0"/>
              <a:t>led</a:t>
            </a:r>
            <a:r>
              <a:rPr lang="zh-TW" altLang="en-US" dirty="0"/>
              <a:t>加上按鈕的值</a:t>
            </a:r>
          </a:p>
        </p:txBody>
      </p:sp>
    </p:spTree>
    <p:extLst>
      <p:ext uri="{BB962C8B-B14F-4D97-AF65-F5344CB8AC3E}">
        <p14:creationId xmlns:p14="http://schemas.microsoft.com/office/powerpoint/2010/main" val="1429593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需求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1571919"/>
              </p:ext>
            </p:extLst>
          </p:nvPr>
        </p:nvGraphicFramePr>
        <p:xfrm>
          <a:off x="1096963" y="2216879"/>
          <a:ext cx="10058400" cy="3604216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13018">
                <a:tc>
                  <a:txBody>
                    <a:bodyPr/>
                    <a:lstStyle/>
                    <a:p>
                      <a:pPr rtl="0"/>
                      <a:r>
                        <a:rPr lang="zh-TW" altLang="en-US" sz="2400" b="0" cap="all" spc="150" dirty="0">
                          <a:solidFill>
                            <a:schemeClr val="lt1"/>
                          </a:solidFill>
                        </a:rPr>
                        <a:t>功能需求</a:t>
                      </a:r>
                      <a:endParaRPr lang="zh-tw" sz="24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2400" b="0" cap="all" spc="150" dirty="0">
                          <a:solidFill>
                            <a:schemeClr val="lt1"/>
                          </a:solidFill>
                        </a:rPr>
                        <a:t>效能需求</a:t>
                      </a:r>
                      <a:endParaRPr lang="zh-tw" sz="24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2400" b="0" cap="all" spc="150" dirty="0">
                          <a:solidFill>
                            <a:schemeClr val="lt1"/>
                          </a:solidFill>
                        </a:rPr>
                        <a:t>介面需求</a:t>
                      </a:r>
                      <a:endParaRPr lang="zh-tw" sz="24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2400" b="0" cap="all" spc="150" dirty="0">
                          <a:solidFill>
                            <a:schemeClr val="lt1"/>
                          </a:solidFill>
                        </a:rPr>
                        <a:t>環境需求</a:t>
                      </a:r>
                      <a:endParaRPr lang="zh-tw" sz="24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rtl="0"/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下、左、右、翻轉操作方塊，每消除一行加</a:t>
                      </a:r>
                      <a:r>
                        <a:rPr lang="en-US" altLang="zh-TW" sz="1400" cap="none" spc="0" dirty="0">
                          <a:solidFill>
                            <a:schemeClr val="tx1"/>
                          </a:solidFill>
                        </a:rPr>
                        <a:t>100</a:t>
                      </a: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分</a:t>
                      </a:r>
                      <a:endParaRPr lang="zh-tw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近距離的傳輸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使用</a:t>
                      </a:r>
                      <a:r>
                        <a:rPr lang="en-US" altLang="zh-TW" sz="1400" cap="none" spc="0" dirty="0" err="1">
                          <a:solidFill>
                            <a:schemeClr val="tx1"/>
                          </a:solidFill>
                        </a:rPr>
                        <a:t>fpga</a:t>
                      </a: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當操作介面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cap="none" spc="0" dirty="0" err="1">
                          <a:solidFill>
                            <a:schemeClr val="tx1"/>
                          </a:solidFill>
                        </a:rPr>
                        <a:t>vivado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cap="none" spc="0" dirty="0">
                          <a:solidFill>
                            <a:schemeClr val="tx1"/>
                          </a:solidFill>
                        </a:rPr>
                        <a:t>USART</a:t>
                      </a: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傳遞控制指令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不需要較高的傳輸速度</a:t>
                      </a:r>
                      <a:endParaRPr lang="en-US" altLang="zh-TW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約</a:t>
                      </a:r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20Kbps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使用</a:t>
                      </a:r>
                      <a:r>
                        <a:rPr lang="en-US" altLang="zh-TW" sz="1400" cap="none" spc="0" dirty="0">
                          <a:solidFill>
                            <a:schemeClr val="tx1"/>
                          </a:solidFill>
                        </a:rPr>
                        <a:t>Visual Studio Code</a:t>
                      </a: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TW" sz="1400" cap="none" spc="0" dirty="0" err="1">
                          <a:solidFill>
                            <a:schemeClr val="tx1"/>
                          </a:solidFill>
                        </a:rPr>
                        <a:t>c#</a:t>
                      </a:r>
                      <a:endParaRPr lang="en-US" altLang="zh-TW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建立電腦端</a:t>
                      </a:r>
                      <a:r>
                        <a:rPr lang="en-US" altLang="zh-TW" sz="1400" cap="none" spc="0" dirty="0">
                          <a:solidFill>
                            <a:schemeClr val="tx1"/>
                          </a:solidFill>
                        </a:rPr>
                        <a:t>form</a:t>
                      </a: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當顯示介面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cap="none" spc="0" dirty="0">
                          <a:solidFill>
                            <a:schemeClr val="tx1"/>
                          </a:solidFill>
                        </a:rPr>
                        <a:t>Visual Studio Code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亂數產生</a:t>
                      </a:r>
                      <a:r>
                        <a:rPr lang="en-US" altLang="zh-TW" sz="1400" cap="none" spc="0" dirty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種不同的骨牌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cap="none" spc="0" dirty="0">
                          <a:solidFill>
                            <a:schemeClr val="tx1"/>
                          </a:solidFill>
                        </a:rPr>
                        <a:t>使用暫存器存取下一個骨牌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cap="none" spc="0" dirty="0">
                          <a:solidFill>
                            <a:schemeClr val="tx1"/>
                          </a:solidFill>
                        </a:rPr>
                        <a:t>win10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物件 3">
            <a:extLst>
              <a:ext uri="{FF2B5EF4-FFF2-40B4-BE49-F238E27FC236}">
                <a16:creationId xmlns:a16="http://schemas.microsoft.com/office/drawing/2014/main" id="{958ED66F-C4A6-AD22-8DCB-D786B03067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3387894"/>
              </p:ext>
            </p:extLst>
          </p:nvPr>
        </p:nvGraphicFramePr>
        <p:xfrm>
          <a:off x="857250" y="301625"/>
          <a:ext cx="10210800" cy="596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Visio" r:id="rId3" imgW="12245305" imgH="7155062" progId="Visio.Drawing.15">
                  <p:embed/>
                </p:oleObj>
              </mc:Choice>
              <mc:Fallback>
                <p:oleObj name="Visio" r:id="rId3" imgW="12245305" imgH="715506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7250" y="301625"/>
                        <a:ext cx="10210800" cy="596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3441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物件 1">
            <a:extLst>
              <a:ext uri="{FF2B5EF4-FFF2-40B4-BE49-F238E27FC236}">
                <a16:creationId xmlns:a16="http://schemas.microsoft.com/office/drawing/2014/main" id="{F007F183-A702-503C-2EDC-DFBC254003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0749933"/>
              </p:ext>
            </p:extLst>
          </p:nvPr>
        </p:nvGraphicFramePr>
        <p:xfrm>
          <a:off x="2457450" y="1600200"/>
          <a:ext cx="7277100" cy="365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" name="Visio" r:id="rId3" imgW="7276923" imgH="3657268" progId="Visio.Drawing.15">
                  <p:embed/>
                </p:oleObj>
              </mc:Choice>
              <mc:Fallback>
                <p:oleObj name="Visio" r:id="rId3" imgW="7276923" imgH="3657268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57450" y="1600200"/>
                        <a:ext cx="7277100" cy="365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983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分析</a:t>
            </a:r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</a:t>
            </a:r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環境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276FBDA-2542-46DC-AB1D-805898111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C#</a:t>
            </a:r>
            <a:r>
              <a:rPr lang="zh-TW" altLang="en-US" dirty="0"/>
              <a:t>畫面顯示以及規則</a:t>
            </a:r>
            <a:endParaRPr lang="en-US" altLang="zh-TW" dirty="0"/>
          </a:p>
          <a:p>
            <a:r>
              <a:rPr lang="en-US" altLang="zh-TW" dirty="0"/>
              <a:t>Verilog </a:t>
            </a:r>
            <a:r>
              <a:rPr lang="zh-TW" altLang="en-US" dirty="0"/>
              <a:t>做硬體方面的控制</a:t>
            </a:r>
            <a:endParaRPr lang="en-US" altLang="zh-TW" dirty="0"/>
          </a:p>
          <a:p>
            <a:r>
              <a:rPr lang="zh-TW" altLang="en-US" dirty="0"/>
              <a:t>中斷做在按鈕上，用中斷方式控制俄羅斯方塊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76069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分析</a:t>
            </a:r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</a:t>
            </a:r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遊戲規則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276FBDA-2542-46DC-AB1D-805898111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以無盡模式玩遊戲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進入遊戲時，即有方塊開始向下移動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以亂數方式產生下一次方塊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下一個方塊會預先出現在右上方的</a:t>
            </a:r>
            <a:r>
              <a:rPr lang="en-US" altLang="zh-TW" dirty="0"/>
              <a:t>3</a:t>
            </a:r>
            <a:r>
              <a:rPr lang="zh-TW" altLang="en-US" dirty="0"/>
              <a:t>*</a:t>
            </a:r>
            <a:r>
              <a:rPr lang="en-US" altLang="zh-TW" dirty="0"/>
              <a:t>4 </a:t>
            </a:r>
            <a:r>
              <a:rPr lang="en-US" altLang="zh-TW" dirty="0" err="1"/>
              <a:t>lable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當方塊觸碰到最上方的</a:t>
            </a:r>
            <a:r>
              <a:rPr lang="en-US" altLang="zh-TW" dirty="0" err="1"/>
              <a:t>lable</a:t>
            </a:r>
            <a:r>
              <a:rPr lang="zh-TW" altLang="en-US" dirty="0"/>
              <a:t>時判定為失敗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當方塊填滿一列時，即消除該列，可一次消除一列以上</a:t>
            </a:r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2BD3079-9E52-4429-B2DD-3EAC4CDF43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20" b="14420"/>
          <a:stretch/>
        </p:blipFill>
        <p:spPr>
          <a:xfrm>
            <a:off x="7939020" y="2108201"/>
            <a:ext cx="3275018" cy="414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458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分析</a:t>
            </a:r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</a:t>
            </a:r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遊戲方式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276FBDA-2542-46DC-AB1D-805898111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使用四個按鈕 分別向右移動、向左移動、向下移動、旋轉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每一次移動距離為一個</a:t>
            </a:r>
            <a:r>
              <a:rPr lang="en-US" altLang="zh-TW" dirty="0" err="1"/>
              <a:t>lable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r>
              <a:rPr lang="zh-TW" altLang="en-US" dirty="0"/>
              <a:t>旋轉方式為逆時針旋轉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2BD3079-9E52-4429-B2DD-3EAC4CDF43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20" b="14420"/>
          <a:stretch/>
        </p:blipFill>
        <p:spPr>
          <a:xfrm>
            <a:off x="7939020" y="2108201"/>
            <a:ext cx="3275018" cy="414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892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C2D9C5-4852-E04B-9F4C-96D623C87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5/27</a:t>
            </a:r>
            <a:r>
              <a:rPr lang="zh-TW" altLang="en-US" dirty="0"/>
              <a:t>進度報告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5D274C-3592-9E15-7168-415815077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軟體：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七種方塊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每消除一行分數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+20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，下一個方塊分數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+5)</a:t>
            </a:r>
          </a:p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隨機出現下一個方塊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調整等級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速度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鍵盤控制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91DDC23-1A12-424A-8469-D49413056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747" y="5126038"/>
            <a:ext cx="952633" cy="65731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3941208-1165-4EF9-AE0C-063B0B16C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4747" y="4142368"/>
            <a:ext cx="1019317" cy="73352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2BC7035-9180-42FD-BB24-9775F5D2E5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127" y="5126038"/>
            <a:ext cx="971686" cy="74305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E21EAEE-67BF-4F1A-A264-543B2C4357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8704" y="4142368"/>
            <a:ext cx="885949" cy="80021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9E6343F9-3FD1-4006-91D4-68F1C18461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1740" y="5126038"/>
            <a:ext cx="971686" cy="733527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B653097-F44A-49DA-A24A-1562C43FFA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635" y="4148191"/>
            <a:ext cx="1009791" cy="733527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9B4A95F9-D812-4DAF-BCBB-0497DE5E17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37455" y="4142368"/>
            <a:ext cx="685896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21824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207_TF22712842_Win32" id="{2140E0E0-F3E0-4A6F-A0CF-77B2F1B8A879}" vid="{F655C06E-8CAE-4AA9-9A67-9C20438BD46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http://purl.org/dc/dcmitype/"/>
    <ds:schemaRef ds:uri="http://schemas.microsoft.com/office/infopath/2007/PartnerControls"/>
    <ds:schemaRef ds:uri="71af3243-3dd4-4a8d-8c0d-dd76da1f02a5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{49D3DA99-B236-4973-9501-22503258AAFA}tf22712842_win32</Template>
  <TotalTime>1200</TotalTime>
  <Words>765</Words>
  <Application>Microsoft Office PowerPoint</Application>
  <PresentationFormat>寬螢幕</PresentationFormat>
  <Paragraphs>116</Paragraphs>
  <Slides>27</Slides>
  <Notes>7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7" baseType="lpstr">
      <vt:lpstr>Microsoft JhengHei UI</vt:lpstr>
      <vt:lpstr>Roboto</vt:lpstr>
      <vt:lpstr>微軟正黑體</vt:lpstr>
      <vt:lpstr>新細明體</vt:lpstr>
      <vt:lpstr>標楷體</vt:lpstr>
      <vt:lpstr>Calibri</vt:lpstr>
      <vt:lpstr>Consolas</vt:lpstr>
      <vt:lpstr>Franklin Gothic Book</vt:lpstr>
      <vt:lpstr>1_RetrospectVTI</vt:lpstr>
      <vt:lpstr>Visio</vt:lpstr>
      <vt:lpstr>俄羅斯方塊</vt:lpstr>
      <vt:lpstr>PowerPoint 簡報</vt:lpstr>
      <vt:lpstr>需求</vt:lpstr>
      <vt:lpstr>PowerPoint 簡報</vt:lpstr>
      <vt:lpstr>PowerPoint 簡報</vt:lpstr>
      <vt:lpstr>分析-環境</vt:lpstr>
      <vt:lpstr>分析-遊戲規則</vt:lpstr>
      <vt:lpstr>分析-遊戲方式</vt:lpstr>
      <vt:lpstr>5/27進度報告</vt:lpstr>
      <vt:lpstr>6/10報告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分析-遊戲規則</vt:lpstr>
      <vt:lpstr>PowerPoint 簡報</vt:lpstr>
      <vt:lpstr>1. 包IP，IP可以透過AXI bus傳遞資料</vt:lpstr>
      <vt:lpstr>2. IP會產生中斷IRQ訊號</vt:lpstr>
      <vt:lpstr>2.1 IRQ的編號</vt:lpstr>
      <vt:lpstr>2.2 GIC的mask暫存器</vt:lpstr>
      <vt:lpstr>PowerPoint 簡報</vt:lpstr>
      <vt:lpstr>PowerPoint 簡報</vt:lpstr>
      <vt:lpstr>3. ISR(interrupt service routine)做什麼事情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俄羅斯方塊</dc:title>
  <dc:creator>Yo Yo</dc:creator>
  <cp:lastModifiedBy>you chen</cp:lastModifiedBy>
  <cp:revision>32</cp:revision>
  <dcterms:created xsi:type="dcterms:W3CDTF">2022-05-05T00:29:50Z</dcterms:created>
  <dcterms:modified xsi:type="dcterms:W3CDTF">2022-06-09T07:27:37Z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